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7" r:id="rId10"/>
    <p:sldId id="262" r:id="rId11"/>
    <p:sldId id="268" r:id="rId12"/>
    <p:sldId id="269" r:id="rId13"/>
  </p:sldIdLst>
  <p:sldSz cx="12192000" cy="6858000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58207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8069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748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365274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852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85744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5181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65345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74261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090722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02650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26265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01624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14545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8549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11324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EC0A6-2505-4E6E-88CD-5A254CD19D20}" type="datetimeFigureOut">
              <a:rPr lang="zh-MO" altLang="en-US" smtClean="0"/>
              <a:t>29/2/2020</a:t>
            </a:fld>
            <a:endParaRPr lang="zh-MO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MO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10F97CA-81BC-4873-B14C-176505F1B488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63252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132013" y="1691640"/>
            <a:ext cx="8915399" cy="2262781"/>
          </a:xfrm>
        </p:spPr>
        <p:txBody>
          <a:bodyPr/>
          <a:lstStyle/>
          <a:p>
            <a:r>
              <a:rPr lang="en-US" altLang="zh-MO" dirty="0" smtClean="0"/>
              <a:t>Ch.1 Holiday Plans</a:t>
            </a:r>
            <a:endParaRPr lang="zh-MO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98625" y="5868784"/>
            <a:ext cx="3937462" cy="814649"/>
          </a:xfrm>
        </p:spPr>
        <p:txBody>
          <a:bodyPr/>
          <a:lstStyle/>
          <a:p>
            <a:r>
              <a:rPr lang="en-US" altLang="zh-MO" dirty="0" smtClean="0"/>
              <a:t>02~06/03/2020 English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187660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03121" y="624110"/>
            <a:ext cx="9401492" cy="1280890"/>
          </a:xfrm>
        </p:spPr>
        <p:txBody>
          <a:bodyPr/>
          <a:lstStyle/>
          <a:p>
            <a:r>
              <a:rPr lang="en-US" altLang="zh-MO" dirty="0" smtClean="0"/>
              <a:t>Let’s read the sentences together.(</a:t>
            </a:r>
            <a:r>
              <a:rPr lang="zh-TW" altLang="en-US" dirty="0" smtClean="0"/>
              <a:t>讀句子</a:t>
            </a:r>
            <a:r>
              <a:rPr lang="en-US" altLang="zh-TW" dirty="0" smtClean="0"/>
              <a:t>)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2520" y="1706880"/>
            <a:ext cx="9249092" cy="4234822"/>
          </a:xfrm>
        </p:spPr>
        <p:txBody>
          <a:bodyPr>
            <a:normAutofit/>
          </a:bodyPr>
          <a:lstStyle/>
          <a:p>
            <a:r>
              <a:rPr lang="en-US" altLang="zh-MO" sz="2800" dirty="0" smtClean="0">
                <a:latin typeface="Arial Black" panose="020B0A04020102020204" pitchFamily="34" charset="0"/>
              </a:rPr>
              <a:t>1. Where will we go on Monday? We’ll go to a temple.</a:t>
            </a:r>
          </a:p>
          <a:p>
            <a:endParaRPr lang="en-US" altLang="zh-MO" sz="2800" dirty="0">
              <a:latin typeface="Arial Black" panose="020B0A04020102020204" pitchFamily="34" charset="0"/>
            </a:endParaRPr>
          </a:p>
          <a:p>
            <a:r>
              <a:rPr lang="en-US" altLang="zh-MO" sz="2800" dirty="0" smtClean="0">
                <a:latin typeface="Arial Black" panose="020B0A04020102020204" pitchFamily="34" charset="0"/>
              </a:rPr>
              <a:t>2. What will we do there? We’ll look at the statues.</a:t>
            </a:r>
          </a:p>
          <a:p>
            <a:endParaRPr lang="en-US" altLang="zh-MO" sz="2800" dirty="0">
              <a:latin typeface="Arial Black" panose="020B0A04020102020204" pitchFamily="34" charset="0"/>
            </a:endParaRPr>
          </a:p>
          <a:p>
            <a:r>
              <a:rPr lang="en-US" altLang="zh-MO" sz="2800" dirty="0" smtClean="0">
                <a:latin typeface="Arial Black" panose="020B0A04020102020204" pitchFamily="34" charset="0"/>
              </a:rPr>
              <a:t>3. Will we feed the animals? No, we won’t. We’ll look at the animals</a:t>
            </a:r>
          </a:p>
        </p:txBody>
      </p:sp>
      <p:pic>
        <p:nvPicPr>
          <p:cNvPr id="4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17929" y="1905888"/>
            <a:ext cx="487363" cy="4873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S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17930" y="3580610"/>
            <a:ext cx="487363" cy="4873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S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17928" y="5150742"/>
            <a:ext cx="487363" cy="4873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92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39485" y="288830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altLang="zh-MO" dirty="0" smtClean="0"/>
              <a:t>Homework(</a:t>
            </a:r>
            <a:r>
              <a:rPr lang="zh-TW" altLang="en-US" dirty="0" smtClean="0"/>
              <a:t>作業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，使用草書抄寫</a:t>
            </a:r>
            <a:r>
              <a:rPr lang="en-US" altLang="zh-TW" dirty="0" smtClean="0"/>
              <a:t>3</a:t>
            </a:r>
            <a:r>
              <a:rPr lang="zh-TW" altLang="en-US" dirty="0" smtClean="0"/>
              <a:t>句句子各</a:t>
            </a:r>
            <a:r>
              <a:rPr lang="en-US" altLang="zh-TW" smtClean="0"/>
              <a:t>4</a:t>
            </a:r>
            <a:r>
              <a:rPr lang="zh-TW" altLang="en-US" smtClean="0"/>
              <a:t>次，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完成後請拍照上傳。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39485" y="1649505"/>
            <a:ext cx="8915400" cy="3777622"/>
          </a:xfrm>
        </p:spPr>
        <p:txBody>
          <a:bodyPr/>
          <a:lstStyle/>
          <a:p>
            <a:r>
              <a:rPr lang="zh-TW" altLang="en-US" dirty="0" smtClean="0"/>
              <a:t>範例影片</a:t>
            </a:r>
            <a:endParaRPr lang="zh-MO" altLang="en-US" dirty="0"/>
          </a:p>
        </p:txBody>
      </p:sp>
      <p:pic>
        <p:nvPicPr>
          <p:cNvPr id="4" name="抄句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3200544" y="2181519"/>
            <a:ext cx="6571265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1475" y="581247"/>
            <a:ext cx="8911687" cy="1280890"/>
          </a:xfrm>
        </p:spPr>
        <p:txBody>
          <a:bodyPr/>
          <a:lstStyle/>
          <a:p>
            <a:endParaRPr lang="zh-MO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" y="0"/>
            <a:ext cx="7190372" cy="404458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60" y="2811718"/>
            <a:ext cx="6310440" cy="40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38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304799"/>
            <a:ext cx="10180320" cy="1280161"/>
          </a:xfrm>
        </p:spPr>
        <p:txBody>
          <a:bodyPr>
            <a:normAutofit/>
          </a:bodyPr>
          <a:lstStyle/>
          <a:p>
            <a:r>
              <a:rPr lang="en-US" altLang="zh-MO" dirty="0" smtClean="0"/>
              <a:t>We use the future tense(</a:t>
            </a:r>
            <a:r>
              <a:rPr lang="zh-TW" altLang="en-US" dirty="0" smtClean="0"/>
              <a:t>將來式</a:t>
            </a:r>
            <a:r>
              <a:rPr lang="en-US" altLang="zh-TW" dirty="0" smtClean="0"/>
              <a:t>) to talk about future activities and events(</a:t>
            </a:r>
            <a:r>
              <a:rPr lang="zh-TW" altLang="en-US" dirty="0" smtClean="0"/>
              <a:t>未來所發生的事</a:t>
            </a:r>
            <a:r>
              <a:rPr lang="en-US" altLang="zh-TW" dirty="0" smtClean="0"/>
              <a:t>).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r>
              <a:rPr lang="en-US" altLang="zh-TW" sz="2400" dirty="0" smtClean="0"/>
              <a:t>We </a:t>
            </a:r>
            <a:r>
              <a:rPr lang="en-US" altLang="zh-TW" sz="2400" dirty="0" smtClean="0">
                <a:solidFill>
                  <a:srgbClr val="00B050"/>
                </a:solidFill>
              </a:rPr>
              <a:t>will go </a:t>
            </a:r>
            <a:r>
              <a:rPr lang="en-US" altLang="zh-TW" sz="2400" dirty="0" smtClean="0"/>
              <a:t>to a temple on Friday.</a:t>
            </a:r>
            <a:endParaRPr lang="en-US" altLang="zh-MO" sz="2400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16948"/>
            <a:ext cx="5612696" cy="31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5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83080" y="807720"/>
            <a:ext cx="9721532" cy="5103502"/>
          </a:xfrm>
        </p:spPr>
        <p:txBody>
          <a:bodyPr/>
          <a:lstStyle/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r>
              <a:rPr lang="en-US" altLang="zh-MO" sz="2400" dirty="0" smtClean="0"/>
              <a:t>We</a:t>
            </a:r>
            <a:r>
              <a:rPr lang="en-US" altLang="zh-MO" sz="2400" dirty="0" smtClean="0">
                <a:solidFill>
                  <a:srgbClr val="00B050"/>
                </a:solidFill>
              </a:rPr>
              <a:t>’ll go</a:t>
            </a:r>
            <a:r>
              <a:rPr lang="en-US" altLang="zh-MO" sz="2400" dirty="0" smtClean="0"/>
              <a:t> to a tower on Saturday.</a:t>
            </a:r>
          </a:p>
          <a:p>
            <a:pPr marL="0" indent="0">
              <a:buNone/>
            </a:pPr>
            <a:r>
              <a:rPr lang="en-US" altLang="zh-MO" dirty="0"/>
              <a:t> </a:t>
            </a:r>
            <a:r>
              <a:rPr lang="en-US" altLang="zh-MO" dirty="0" smtClean="0"/>
              <a:t>     </a:t>
            </a:r>
            <a:endParaRPr lang="zh-MO" altLang="en-US" dirty="0"/>
          </a:p>
        </p:txBody>
      </p:sp>
      <p:grpSp>
        <p:nvGrpSpPr>
          <p:cNvPr id="5" name="群組 15"/>
          <p:cNvGrpSpPr>
            <a:grpSpLocks/>
          </p:cNvGrpSpPr>
          <p:nvPr/>
        </p:nvGrpSpPr>
        <p:grpSpPr bwMode="auto">
          <a:xfrm>
            <a:off x="1981200" y="5044123"/>
            <a:ext cx="2168525" cy="420687"/>
            <a:chOff x="904187" y="4945558"/>
            <a:chExt cx="2167500" cy="420635"/>
          </a:xfrm>
        </p:grpSpPr>
        <p:sp>
          <p:nvSpPr>
            <p:cNvPr id="6" name="向上箭號圖說文字 8"/>
            <p:cNvSpPr>
              <a:spLocks noChangeArrowheads="1"/>
            </p:cNvSpPr>
            <p:nvPr/>
          </p:nvSpPr>
          <p:spPr bwMode="auto">
            <a:xfrm>
              <a:off x="904187" y="4945558"/>
              <a:ext cx="2167500" cy="42063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lnSpc>
                  <a:spcPct val="120000"/>
                </a:lnSpc>
                <a:buSzPct val="80000"/>
                <a:buFont typeface="Verdana" pitchFamily="34" charset="0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buSzPct val="80000"/>
                <a:buFont typeface="Verdana" pitchFamily="34" charset="0"/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buSzPct val="80000"/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buFont typeface="Arial" charset="0"/>
                <a:buChar char="○"/>
                <a:defRPr sz="2000"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SzTx/>
                <a:buFontTx/>
                <a:buNone/>
                <a:defRPr/>
              </a:pPr>
              <a:endParaRPr kumimoji="0" lang="zh-HK" altLang="en-US" sz="1000" kern="0">
                <a:solidFill>
                  <a:srgbClr val="000000"/>
                </a:solidFill>
                <a:ea typeface="新細明體" charset="-120"/>
              </a:endParaRPr>
            </a:p>
          </p:txBody>
        </p:sp>
        <p:sp>
          <p:nvSpPr>
            <p:cNvPr id="7" name="文字方塊 37"/>
            <p:cNvSpPr txBox="1">
              <a:spLocks noChangeArrowheads="1"/>
            </p:cNvSpPr>
            <p:nvPr/>
          </p:nvSpPr>
          <p:spPr bwMode="auto">
            <a:xfrm>
              <a:off x="920054" y="4961431"/>
              <a:ext cx="2119898" cy="398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0" lang="en-US" altLang="zh-HK" sz="2000" kern="0" dirty="0" smtClean="0">
                  <a:solidFill>
                    <a:srgbClr val="000000"/>
                  </a:solidFill>
                </a:rPr>
                <a:t>We’ll = We will</a:t>
              </a:r>
              <a:endParaRPr lang="zh-HK" altLang="en-US" sz="2000" b="1" kern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0" y="701040"/>
            <a:ext cx="6351187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11681" y="274320"/>
            <a:ext cx="10180320" cy="1630680"/>
          </a:xfrm>
        </p:spPr>
        <p:txBody>
          <a:bodyPr>
            <a:normAutofit/>
          </a:bodyPr>
          <a:lstStyle/>
          <a:p>
            <a:r>
              <a:rPr lang="en-US" altLang="zh-MO" dirty="0" smtClean="0"/>
              <a:t>We can use ‘Where’(</a:t>
            </a:r>
            <a:r>
              <a:rPr lang="zh-TW" altLang="en-US" dirty="0" smtClean="0"/>
              <a:t>哪裏</a:t>
            </a:r>
            <a:r>
              <a:rPr lang="en-US" altLang="zh-TW" dirty="0" smtClean="0"/>
              <a:t>)</a:t>
            </a:r>
            <a:r>
              <a:rPr lang="en-US" altLang="zh-MO" dirty="0" smtClean="0"/>
              <a:t> and ‘What’</a:t>
            </a:r>
            <a:r>
              <a:rPr lang="en-US" altLang="zh-TW" dirty="0" smtClean="0"/>
              <a:t>(</a:t>
            </a:r>
            <a:r>
              <a:rPr lang="zh-TW" altLang="en-US" dirty="0" smtClean="0"/>
              <a:t>甚麼</a:t>
            </a:r>
            <a:r>
              <a:rPr lang="en-US" altLang="zh-TW" dirty="0" smtClean="0"/>
              <a:t>)</a:t>
            </a:r>
            <a:r>
              <a:rPr lang="en-US" altLang="zh-MO" dirty="0" smtClean="0"/>
              <a:t> to ask question in the future tense.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13560" y="1478280"/>
            <a:ext cx="10119360" cy="5196840"/>
          </a:xfrm>
        </p:spPr>
        <p:txBody>
          <a:bodyPr>
            <a:normAutofit fontScale="92500" lnSpcReduction="10000"/>
          </a:bodyPr>
          <a:lstStyle/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/>
          </a:p>
          <a:p>
            <a:endParaRPr lang="en-US" altLang="zh-MO" sz="2400" dirty="0" smtClean="0"/>
          </a:p>
          <a:p>
            <a:r>
              <a:rPr lang="en-US" altLang="zh-TW" sz="2400" dirty="0" smtClean="0"/>
              <a:t>A: </a:t>
            </a:r>
            <a:r>
              <a:rPr lang="en-US" altLang="zh-TW" sz="2400" b="1" i="1" u="sng" dirty="0" smtClean="0">
                <a:solidFill>
                  <a:schemeClr val="accent1"/>
                </a:solidFill>
              </a:rPr>
              <a:t>Where</a:t>
            </a:r>
            <a:r>
              <a:rPr lang="en-US" altLang="zh-TW" sz="2400" dirty="0" smtClean="0"/>
              <a:t> will we go on Saturday?</a:t>
            </a:r>
          </a:p>
          <a:p>
            <a:r>
              <a:rPr lang="en-US" altLang="zh-MO" sz="2400" dirty="0" smtClean="0"/>
              <a:t>B: We’ll go to a tower.</a:t>
            </a:r>
          </a:p>
          <a:p>
            <a:r>
              <a:rPr lang="en-US" altLang="zh-MO" sz="2400" dirty="0" smtClean="0"/>
              <a:t>A: </a:t>
            </a:r>
            <a:r>
              <a:rPr lang="en-US" altLang="zh-MO" sz="2400" b="1" i="1" u="sng" dirty="0" smtClean="0">
                <a:solidFill>
                  <a:schemeClr val="accent1"/>
                </a:solidFill>
              </a:rPr>
              <a:t>What</a:t>
            </a:r>
            <a:r>
              <a:rPr lang="en-US" altLang="zh-MO" sz="2400" dirty="0" smtClean="0"/>
              <a:t> will we go there?</a:t>
            </a:r>
          </a:p>
          <a:p>
            <a:r>
              <a:rPr lang="en-US" altLang="zh-MO" sz="2400" dirty="0" smtClean="0"/>
              <a:t>B: We’ll look at the beautiful views</a:t>
            </a:r>
            <a:r>
              <a:rPr lang="en-US" altLang="zh-MO" dirty="0" smtClean="0"/>
              <a:t>.</a:t>
            </a:r>
            <a:endParaRPr lang="zh-MO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621" y="1610226"/>
            <a:ext cx="6766560" cy="299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960120"/>
            <a:ext cx="9297988" cy="5440680"/>
          </a:xfrm>
        </p:spPr>
        <p:txBody>
          <a:bodyPr>
            <a:normAutofit lnSpcReduction="10000"/>
          </a:bodyPr>
          <a:lstStyle/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 smtClean="0"/>
          </a:p>
          <a:p>
            <a:endParaRPr lang="en-US" altLang="zh-MO" dirty="0"/>
          </a:p>
          <a:p>
            <a:endParaRPr lang="en-US" altLang="zh-MO" dirty="0"/>
          </a:p>
          <a:p>
            <a:r>
              <a:rPr lang="en-US" altLang="zh-TW" sz="2400" dirty="0"/>
              <a:t>A: </a:t>
            </a:r>
            <a:r>
              <a:rPr lang="en-US" altLang="zh-TW" sz="2400" b="1" i="1" u="sng" dirty="0">
                <a:solidFill>
                  <a:schemeClr val="accent1"/>
                </a:solidFill>
              </a:rPr>
              <a:t>Where</a:t>
            </a:r>
            <a:r>
              <a:rPr lang="en-US" altLang="zh-TW" sz="2400" dirty="0"/>
              <a:t> will we go on </a:t>
            </a:r>
            <a:r>
              <a:rPr lang="en-US" altLang="zh-TW" sz="2400" dirty="0" smtClean="0"/>
              <a:t>Friday?</a:t>
            </a:r>
            <a:endParaRPr lang="en-US" altLang="zh-TW" sz="2400" dirty="0"/>
          </a:p>
          <a:p>
            <a:r>
              <a:rPr lang="en-US" altLang="zh-MO" sz="2400" dirty="0"/>
              <a:t>B: We’ll go to a </a:t>
            </a:r>
            <a:r>
              <a:rPr lang="en-US" altLang="zh-MO" sz="2400" dirty="0" smtClean="0"/>
              <a:t>museum.</a:t>
            </a:r>
            <a:endParaRPr lang="en-US" altLang="zh-MO" sz="2400" dirty="0"/>
          </a:p>
          <a:p>
            <a:r>
              <a:rPr lang="en-US" altLang="zh-MO" sz="2400" dirty="0"/>
              <a:t>A: </a:t>
            </a:r>
            <a:r>
              <a:rPr lang="en-US" altLang="zh-MO" sz="2400" b="1" i="1" u="sng" dirty="0">
                <a:solidFill>
                  <a:schemeClr val="accent1"/>
                </a:solidFill>
              </a:rPr>
              <a:t>What</a:t>
            </a:r>
            <a:r>
              <a:rPr lang="en-US" altLang="zh-MO" sz="2400" dirty="0"/>
              <a:t> will we go there?</a:t>
            </a:r>
          </a:p>
          <a:p>
            <a:r>
              <a:rPr lang="en-US" altLang="zh-MO" sz="2400" dirty="0"/>
              <a:t>B: We’ll look at the </a:t>
            </a:r>
            <a:r>
              <a:rPr lang="en-US" altLang="zh-MO" sz="2400" dirty="0" smtClean="0"/>
              <a:t>statues.</a:t>
            </a:r>
            <a:endParaRPr lang="zh-MO" altLang="en-US" sz="24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241980"/>
            <a:ext cx="8699877" cy="37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3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9212" y="614411"/>
            <a:ext cx="8911687" cy="1280890"/>
          </a:xfrm>
        </p:spPr>
        <p:txBody>
          <a:bodyPr/>
          <a:lstStyle/>
          <a:p>
            <a:r>
              <a:rPr lang="en-US" altLang="zh-HK" dirty="0"/>
              <a:t>Fill in the blanks.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4236720"/>
            <a:ext cx="8915400" cy="1661160"/>
          </a:xfrm>
        </p:spPr>
        <p:txBody>
          <a:bodyPr>
            <a:normAutofit/>
          </a:bodyPr>
          <a:lstStyle/>
          <a:p>
            <a:pPr>
              <a:lnSpc>
                <a:spcPts val="4600"/>
              </a:lnSpc>
              <a:buNone/>
            </a:pPr>
            <a:r>
              <a:rPr lang="en-US" altLang="zh-HK" sz="2800" dirty="0" smtClean="0">
                <a:latin typeface="Comic Sans MS" panose="030F0702030302020204" pitchFamily="66" charset="0"/>
              </a:rPr>
              <a:t> A</a:t>
            </a:r>
            <a:r>
              <a:rPr lang="en-US" altLang="zh-HK" sz="2800" dirty="0">
                <a:latin typeface="Comic Sans MS" panose="030F0702030302020204" pitchFamily="66" charset="0"/>
              </a:rPr>
              <a:t>: 	Where will we go tomorrow?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 smtClean="0">
                <a:latin typeface="Comic Sans MS" panose="030F0702030302020204" pitchFamily="66" charset="0"/>
              </a:rPr>
              <a:t> B</a:t>
            </a:r>
            <a:r>
              <a:rPr lang="en-US" altLang="zh-HK" sz="2800" dirty="0">
                <a:latin typeface="Comic Sans MS" panose="030F0702030302020204" pitchFamily="66" charset="0"/>
              </a:rPr>
              <a:t>: 	_______ (go) to the zoo tomorrow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.</a:t>
            </a:r>
            <a:endParaRPr lang="en-US" altLang="zh-HK" sz="2800" dirty="0">
              <a:latin typeface="Comic Sans MS" panose="030F0702030302020204" pitchFamily="66" charset="0"/>
            </a:endParaRPr>
          </a:p>
        </p:txBody>
      </p:sp>
      <p:sp>
        <p:nvSpPr>
          <p:cNvPr id="4" name="流程圖: 文件 3"/>
          <p:cNvSpPr/>
          <p:nvPr/>
        </p:nvSpPr>
        <p:spPr bwMode="auto">
          <a:xfrm>
            <a:off x="2589212" y="2103120"/>
            <a:ext cx="6465888" cy="1858962"/>
          </a:xfrm>
          <a:prstGeom prst="flowChartDocumen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endParaRPr kumimoji="0" lang="zh-HK" altLang="en-US" sz="1000">
              <a:ea typeface="新細明體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034108"/>
              </p:ext>
            </p:extLst>
          </p:nvPr>
        </p:nvGraphicFramePr>
        <p:xfrm>
          <a:off x="2817043" y="2179638"/>
          <a:ext cx="6172201" cy="12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/>
                <a:gridCol w="881743"/>
                <a:gridCol w="881743"/>
                <a:gridCol w="881743"/>
                <a:gridCol w="881743"/>
                <a:gridCol w="881743"/>
                <a:gridCol w="881743"/>
              </a:tblGrid>
              <a:tr h="446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MON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TUE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WED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THU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FRI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rgbClr val="FF0000"/>
                          </a:solidFill>
                        </a:rPr>
                        <a:t>SUN</a:t>
                      </a:r>
                      <a:endParaRPr lang="zh-HK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</a:tr>
              <a:tr h="851823"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4"/>
          <p:cNvSpPr txBox="1">
            <a:spLocks noChangeArrowheads="1"/>
          </p:cNvSpPr>
          <p:nvPr/>
        </p:nvSpPr>
        <p:spPr bwMode="auto">
          <a:xfrm rot="20948228">
            <a:off x="8027987" y="2753995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HK" sz="3200">
                <a:solidFill>
                  <a:srgbClr val="7030A0"/>
                </a:solidFill>
                <a:latin typeface="Comic Sans MS" panose="030F0702030302020204" pitchFamily="66" charset="0"/>
              </a:rPr>
              <a:t>zoo</a:t>
            </a:r>
            <a:endParaRPr lang="zh-HK" altLang="en-US" sz="320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上箭號圖說文字 6"/>
          <p:cNvSpPr/>
          <p:nvPr/>
        </p:nvSpPr>
        <p:spPr bwMode="auto">
          <a:xfrm>
            <a:off x="6802437" y="3177857"/>
            <a:ext cx="1493838" cy="1058863"/>
          </a:xfrm>
          <a:prstGeom prst="upArrowCallout">
            <a:avLst>
              <a:gd name="adj1" fmla="val 25000"/>
              <a:gd name="adj2" fmla="val 19382"/>
              <a:gd name="adj3" fmla="val 25000"/>
              <a:gd name="adj4" fmla="val 5545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 algn="ctr">
              <a:lnSpc>
                <a:spcPct val="200000"/>
              </a:lnSpc>
              <a:spcBef>
                <a:spcPts val="1800"/>
              </a:spcBef>
              <a:defRPr/>
            </a:pPr>
            <a:r>
              <a:rPr kumimoji="0" lang="en-US" altLang="zh-HK" b="1" dirty="0">
                <a:solidFill>
                  <a:schemeClr val="bg2"/>
                </a:solidFill>
                <a:ea typeface="新細明體" charset="-120"/>
              </a:rPr>
              <a:t>TODAY</a:t>
            </a:r>
            <a:endParaRPr kumimoji="0" lang="zh-HK" altLang="en-US" b="1" dirty="0">
              <a:solidFill>
                <a:schemeClr val="bg2"/>
              </a:solidFill>
              <a:ea typeface="新細明體" charset="-120"/>
            </a:endParaRPr>
          </a:p>
        </p:txBody>
      </p:sp>
      <p:pic>
        <p:nvPicPr>
          <p:cNvPr id="3076" name="Picture 4" descr="「Let's try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3840"/>
            <a:ext cx="1590701" cy="14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41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9212" y="614411"/>
            <a:ext cx="8911687" cy="1280890"/>
          </a:xfrm>
        </p:spPr>
        <p:txBody>
          <a:bodyPr/>
          <a:lstStyle/>
          <a:p>
            <a:r>
              <a:rPr lang="en-US" altLang="zh-HK" dirty="0"/>
              <a:t>Fill in the blanks.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4236720"/>
            <a:ext cx="8915400" cy="1661160"/>
          </a:xfrm>
        </p:spPr>
        <p:txBody>
          <a:bodyPr>
            <a:normAutofit/>
          </a:bodyPr>
          <a:lstStyle/>
          <a:p>
            <a:pPr>
              <a:lnSpc>
                <a:spcPts val="4600"/>
              </a:lnSpc>
              <a:buNone/>
            </a:pPr>
            <a:r>
              <a:rPr lang="en-US" altLang="zh-HK" sz="2800" dirty="0" smtClean="0">
                <a:latin typeface="Comic Sans MS" panose="030F0702030302020204" pitchFamily="66" charset="0"/>
              </a:rPr>
              <a:t> A</a:t>
            </a:r>
            <a:r>
              <a:rPr lang="en-US" altLang="zh-HK" sz="2800" dirty="0">
                <a:latin typeface="Comic Sans MS" panose="030F0702030302020204" pitchFamily="66" charset="0"/>
              </a:rPr>
              <a:t>: 	Where will we go tomorrow?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 smtClean="0">
                <a:latin typeface="Comic Sans MS" panose="030F0702030302020204" pitchFamily="66" charset="0"/>
              </a:rPr>
              <a:t> B</a:t>
            </a:r>
            <a:r>
              <a:rPr lang="en-US" altLang="zh-HK" sz="2800" dirty="0">
                <a:latin typeface="Comic Sans MS" panose="030F0702030302020204" pitchFamily="66" charset="0"/>
              </a:rPr>
              <a:t>: 	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We’ll go  </a:t>
            </a:r>
            <a:r>
              <a:rPr lang="en-US" altLang="zh-HK" sz="2800" dirty="0">
                <a:latin typeface="Comic Sans MS" panose="030F0702030302020204" pitchFamily="66" charset="0"/>
              </a:rPr>
              <a:t>(go) to the zoo tomorrow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.</a:t>
            </a:r>
            <a:endParaRPr lang="en-US" altLang="zh-HK" sz="2800" dirty="0">
              <a:latin typeface="Comic Sans MS" panose="030F0702030302020204" pitchFamily="66" charset="0"/>
            </a:endParaRPr>
          </a:p>
        </p:txBody>
      </p:sp>
      <p:sp>
        <p:nvSpPr>
          <p:cNvPr id="4" name="流程圖: 文件 3"/>
          <p:cNvSpPr/>
          <p:nvPr/>
        </p:nvSpPr>
        <p:spPr bwMode="auto">
          <a:xfrm>
            <a:off x="2589212" y="2103120"/>
            <a:ext cx="6465888" cy="1858962"/>
          </a:xfrm>
          <a:prstGeom prst="flowChartDocumen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endParaRPr kumimoji="0" lang="zh-HK" altLang="en-US" sz="1000">
              <a:ea typeface="新細明體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817043" y="2179638"/>
          <a:ext cx="6172201" cy="12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/>
                <a:gridCol w="881743"/>
                <a:gridCol w="881743"/>
                <a:gridCol w="881743"/>
                <a:gridCol w="881743"/>
                <a:gridCol w="881743"/>
                <a:gridCol w="881743"/>
              </a:tblGrid>
              <a:tr h="446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MON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TUE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WED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THU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FRI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rgbClr val="FF0000"/>
                          </a:solidFill>
                        </a:rPr>
                        <a:t>SUN</a:t>
                      </a:r>
                      <a:endParaRPr lang="zh-HK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</a:tr>
              <a:tr h="851823"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</a:tr>
            </a:tbl>
          </a:graphicData>
        </a:graphic>
      </p:graphicFrame>
      <p:sp>
        <p:nvSpPr>
          <p:cNvPr id="6" name="文字方塊 4"/>
          <p:cNvSpPr txBox="1">
            <a:spLocks noChangeArrowheads="1"/>
          </p:cNvSpPr>
          <p:nvPr/>
        </p:nvSpPr>
        <p:spPr bwMode="auto">
          <a:xfrm rot="20948228">
            <a:off x="8027987" y="2753995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HK" sz="3200">
                <a:solidFill>
                  <a:srgbClr val="7030A0"/>
                </a:solidFill>
                <a:latin typeface="Comic Sans MS" panose="030F0702030302020204" pitchFamily="66" charset="0"/>
              </a:rPr>
              <a:t>zoo</a:t>
            </a:r>
            <a:endParaRPr lang="zh-HK" altLang="en-US" sz="320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上箭號圖說文字 6"/>
          <p:cNvSpPr/>
          <p:nvPr/>
        </p:nvSpPr>
        <p:spPr bwMode="auto">
          <a:xfrm>
            <a:off x="6802437" y="3177857"/>
            <a:ext cx="1493838" cy="1058863"/>
          </a:xfrm>
          <a:prstGeom prst="upArrowCallout">
            <a:avLst>
              <a:gd name="adj1" fmla="val 25000"/>
              <a:gd name="adj2" fmla="val 19382"/>
              <a:gd name="adj3" fmla="val 25000"/>
              <a:gd name="adj4" fmla="val 5545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 algn="ctr">
              <a:lnSpc>
                <a:spcPct val="200000"/>
              </a:lnSpc>
              <a:spcBef>
                <a:spcPts val="1800"/>
              </a:spcBef>
              <a:defRPr/>
            </a:pPr>
            <a:r>
              <a:rPr kumimoji="0" lang="en-US" altLang="zh-HK" b="1" dirty="0">
                <a:solidFill>
                  <a:schemeClr val="bg2"/>
                </a:solidFill>
                <a:ea typeface="新細明體" charset="-120"/>
              </a:rPr>
              <a:t>TODAY</a:t>
            </a:r>
            <a:endParaRPr kumimoji="0" lang="zh-HK" altLang="en-US" b="1" dirty="0">
              <a:solidFill>
                <a:schemeClr val="bg2"/>
              </a:solidFill>
              <a:ea typeface="新細明體" charset="-120"/>
            </a:endParaRPr>
          </a:p>
        </p:txBody>
      </p:sp>
      <p:pic>
        <p:nvPicPr>
          <p:cNvPr id="3076" name="Picture 4" descr="「Let's try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3840"/>
            <a:ext cx="1590701" cy="14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9212" y="614411"/>
            <a:ext cx="8911687" cy="1280890"/>
          </a:xfrm>
        </p:spPr>
        <p:txBody>
          <a:bodyPr/>
          <a:lstStyle/>
          <a:p>
            <a:r>
              <a:rPr lang="en-US" altLang="zh-HK" dirty="0"/>
              <a:t>Fill in the blanks.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31985" y="3560446"/>
            <a:ext cx="7358776" cy="2974831"/>
          </a:xfrm>
        </p:spPr>
        <p:txBody>
          <a:bodyPr>
            <a:normAutofit fontScale="92500"/>
          </a:bodyPr>
          <a:lstStyle/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A: 	Where _____ we ____ (go) on Saturday?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B: 	_______ (go) to a 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hill.</a:t>
            </a:r>
            <a:endParaRPr lang="en-US" altLang="zh-HK" sz="2800" dirty="0">
              <a:latin typeface="Comic Sans MS" panose="030F0702030302020204" pitchFamily="66" charset="0"/>
            </a:endParaRP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A:	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__________ </a:t>
            </a:r>
            <a:r>
              <a:rPr lang="en-US" altLang="zh-HK" sz="2800" dirty="0">
                <a:latin typeface="Comic Sans MS" panose="030F0702030302020204" pitchFamily="66" charset="0"/>
              </a:rPr>
              <a:t>we _____ (do) there?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B:	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________ (ride) on a cable.</a:t>
            </a:r>
            <a:endParaRPr lang="en-US" altLang="zh-HK" sz="28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「Let's try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3840"/>
            <a:ext cx="1590701" cy="14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流程圖: 文件 12"/>
          <p:cNvSpPr/>
          <p:nvPr/>
        </p:nvSpPr>
        <p:spPr bwMode="auto">
          <a:xfrm>
            <a:off x="2589212" y="1412240"/>
            <a:ext cx="6465888" cy="1857375"/>
          </a:xfrm>
          <a:prstGeom prst="flowChartDocumen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endParaRPr kumimoji="0" lang="zh-HK" altLang="en-US" sz="1000">
              <a:ea typeface="新細明體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84075"/>
              </p:ext>
            </p:extLst>
          </p:nvPr>
        </p:nvGraphicFramePr>
        <p:xfrm>
          <a:off x="2719387" y="1536065"/>
          <a:ext cx="6172202" cy="12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395"/>
                <a:gridCol w="832395"/>
                <a:gridCol w="832395"/>
                <a:gridCol w="832395"/>
                <a:gridCol w="832395"/>
                <a:gridCol w="1186542"/>
                <a:gridCol w="823685"/>
              </a:tblGrid>
              <a:tr h="446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MON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TUE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WED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THU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FRI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rgbClr val="FF0000"/>
                          </a:solidFill>
                        </a:rPr>
                        <a:t>SUN</a:t>
                      </a:r>
                      <a:endParaRPr lang="zh-HK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</a:tr>
              <a:tr h="851823"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</a:tr>
            </a:tbl>
          </a:graphicData>
        </a:graphic>
      </p:graphicFrame>
      <p:sp>
        <p:nvSpPr>
          <p:cNvPr id="15" name="文字方塊 4"/>
          <p:cNvSpPr txBox="1">
            <a:spLocks noChangeArrowheads="1"/>
          </p:cNvSpPr>
          <p:nvPr/>
        </p:nvSpPr>
        <p:spPr bwMode="auto">
          <a:xfrm rot="20948228">
            <a:off x="6909074" y="2083959"/>
            <a:ext cx="14202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HK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Hill – ride on the cable car</a:t>
            </a:r>
            <a:endParaRPr lang="zh-HK" alt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向上箭號圖說文字 15"/>
          <p:cNvSpPr/>
          <p:nvPr/>
        </p:nvSpPr>
        <p:spPr bwMode="auto">
          <a:xfrm>
            <a:off x="2531985" y="2426653"/>
            <a:ext cx="1493837" cy="1060450"/>
          </a:xfrm>
          <a:prstGeom prst="upArrowCallout">
            <a:avLst>
              <a:gd name="adj1" fmla="val 25000"/>
              <a:gd name="adj2" fmla="val 19382"/>
              <a:gd name="adj3" fmla="val 25000"/>
              <a:gd name="adj4" fmla="val 5545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 algn="ctr">
              <a:lnSpc>
                <a:spcPct val="200000"/>
              </a:lnSpc>
              <a:spcBef>
                <a:spcPts val="1800"/>
              </a:spcBef>
              <a:defRPr/>
            </a:pPr>
            <a:r>
              <a:rPr kumimoji="0" lang="en-US" altLang="zh-HK" b="1" dirty="0">
                <a:solidFill>
                  <a:schemeClr val="bg2"/>
                </a:solidFill>
                <a:ea typeface="新細明體" charset="-120"/>
              </a:rPr>
              <a:t>TODAY</a:t>
            </a:r>
            <a:endParaRPr kumimoji="0" lang="zh-HK" altLang="en-US" b="1" dirty="0">
              <a:solidFill>
                <a:schemeClr val="bg2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5528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89212" y="614411"/>
            <a:ext cx="8911687" cy="1280890"/>
          </a:xfrm>
        </p:spPr>
        <p:txBody>
          <a:bodyPr/>
          <a:lstStyle/>
          <a:p>
            <a:r>
              <a:rPr lang="en-US" altLang="zh-HK" dirty="0"/>
              <a:t>Fill in the blanks.</a:t>
            </a:r>
            <a:r>
              <a:rPr lang="zh-HK" altLang="en-US" dirty="0"/>
              <a:t/>
            </a:r>
            <a:br>
              <a:rPr lang="zh-HK" altLang="en-US" dirty="0"/>
            </a:b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31985" y="3560446"/>
            <a:ext cx="7358776" cy="2974831"/>
          </a:xfrm>
        </p:spPr>
        <p:txBody>
          <a:bodyPr>
            <a:normAutofit fontScale="92500"/>
          </a:bodyPr>
          <a:lstStyle/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A: 	Where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will 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dirty="0">
                <a:latin typeface="Comic Sans MS" panose="030F0702030302020204" pitchFamily="66" charset="0"/>
              </a:rPr>
              <a:t>we </a:t>
            </a:r>
            <a:r>
              <a:rPr lang="en-US" altLang="zh-HK" sz="2800" b="1" i="1" u="sng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 </a:t>
            </a:r>
            <a:r>
              <a:rPr lang="en-US" altLang="zh-HK" sz="2800" dirty="0">
                <a:latin typeface="Comic Sans MS" panose="030F0702030302020204" pitchFamily="66" charset="0"/>
              </a:rPr>
              <a:t>(go) on Saturday?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B: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We’ll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(go</a:t>
            </a:r>
            <a:r>
              <a:rPr lang="en-US" altLang="zh-HK" sz="2800" dirty="0">
                <a:latin typeface="Comic Sans MS" panose="030F0702030302020204" pitchFamily="66" charset="0"/>
              </a:rPr>
              <a:t>) to a 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hill.</a:t>
            </a:r>
            <a:endParaRPr lang="en-US" altLang="zh-HK" sz="2800" dirty="0">
              <a:latin typeface="Comic Sans MS" panose="030F0702030302020204" pitchFamily="66" charset="0"/>
            </a:endParaRP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A:	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will </a:t>
            </a:r>
            <a:r>
              <a:rPr lang="en-US" altLang="zh-HK" sz="2800" dirty="0">
                <a:latin typeface="Comic Sans MS" panose="030F0702030302020204" pitchFamily="66" charset="0"/>
              </a:rPr>
              <a:t>we </a:t>
            </a:r>
            <a:r>
              <a:rPr lang="en-US" altLang="zh-HK" sz="2800" b="1" i="1" u="sng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dirty="0">
                <a:latin typeface="Comic Sans MS" panose="030F0702030302020204" pitchFamily="66" charset="0"/>
              </a:rPr>
              <a:t>(do) there?</a:t>
            </a:r>
          </a:p>
          <a:p>
            <a:pPr>
              <a:lnSpc>
                <a:spcPts val="4600"/>
              </a:lnSpc>
              <a:buNone/>
            </a:pPr>
            <a:r>
              <a:rPr lang="en-US" altLang="zh-HK" sz="2800" dirty="0">
                <a:latin typeface="Comic Sans MS" panose="030F0702030302020204" pitchFamily="66" charset="0"/>
              </a:rPr>
              <a:t>B:	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HK" sz="2800" b="1" i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We’ll</a:t>
            </a:r>
            <a:r>
              <a:rPr lang="en-US" altLang="zh-HK" sz="2800" dirty="0" smtClean="0">
                <a:latin typeface="Comic Sans MS" panose="030F0702030302020204" pitchFamily="66" charset="0"/>
              </a:rPr>
              <a:t> (ride) on the cable car.</a:t>
            </a:r>
            <a:endParaRPr lang="en-US" altLang="zh-HK" sz="28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「Let's try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43840"/>
            <a:ext cx="1590701" cy="14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流程圖: 文件 12"/>
          <p:cNvSpPr/>
          <p:nvPr/>
        </p:nvSpPr>
        <p:spPr bwMode="auto">
          <a:xfrm>
            <a:off x="2589212" y="1412240"/>
            <a:ext cx="6465888" cy="1857375"/>
          </a:xfrm>
          <a:prstGeom prst="flowChartDocumen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endParaRPr kumimoji="0" lang="zh-HK" altLang="en-US" sz="1000">
              <a:ea typeface="新細明體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2719387" y="1536065"/>
          <a:ext cx="6172202" cy="12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2395"/>
                <a:gridCol w="832395"/>
                <a:gridCol w="832395"/>
                <a:gridCol w="832395"/>
                <a:gridCol w="832395"/>
                <a:gridCol w="1186542"/>
                <a:gridCol w="823685"/>
              </a:tblGrid>
              <a:tr h="446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MON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TUE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WED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THU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FRI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chemeClr val="tx1"/>
                          </a:solidFill>
                        </a:rPr>
                        <a:t>SAT</a:t>
                      </a:r>
                      <a:endParaRPr lang="zh-HK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 smtClean="0">
                          <a:solidFill>
                            <a:srgbClr val="FF0000"/>
                          </a:solidFill>
                        </a:rPr>
                        <a:t>SUN</a:t>
                      </a:r>
                      <a:endParaRPr lang="zh-HK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4" marB="45704">
                    <a:solidFill>
                      <a:srgbClr val="FFC000"/>
                    </a:solidFill>
                  </a:tcPr>
                </a:tc>
              </a:tr>
              <a:tr h="851823"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HK" altLang="en-US" sz="1800" dirty="0"/>
                    </a:p>
                  </a:txBody>
                  <a:tcPr marT="45704" marB="45704">
                    <a:solidFill>
                      <a:srgbClr val="FFFFF3"/>
                    </a:solidFill>
                  </a:tcPr>
                </a:tc>
              </a:tr>
            </a:tbl>
          </a:graphicData>
        </a:graphic>
      </p:graphicFrame>
      <p:sp>
        <p:nvSpPr>
          <p:cNvPr id="15" name="文字方塊 4"/>
          <p:cNvSpPr txBox="1">
            <a:spLocks noChangeArrowheads="1"/>
          </p:cNvSpPr>
          <p:nvPr/>
        </p:nvSpPr>
        <p:spPr bwMode="auto">
          <a:xfrm rot="20948228">
            <a:off x="6909074" y="2083959"/>
            <a:ext cx="14202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anose="020B060403050404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panose="020B0604020202020204" pitchFamily="34" charset="0"/>
              <a:buChar char="○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Tx/>
              <a:buFontTx/>
              <a:buNone/>
            </a:pPr>
            <a:r>
              <a:rPr lang="en-US" altLang="zh-HK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Hill – ride on the cable car</a:t>
            </a:r>
            <a:endParaRPr lang="zh-HK" altLang="en-US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向上箭號圖說文字 15"/>
          <p:cNvSpPr/>
          <p:nvPr/>
        </p:nvSpPr>
        <p:spPr bwMode="auto">
          <a:xfrm>
            <a:off x="2531985" y="2426653"/>
            <a:ext cx="1493837" cy="1060450"/>
          </a:xfrm>
          <a:prstGeom prst="upArrowCallout">
            <a:avLst>
              <a:gd name="adj1" fmla="val 25000"/>
              <a:gd name="adj2" fmla="val 19382"/>
              <a:gd name="adj3" fmla="val 25000"/>
              <a:gd name="adj4" fmla="val 55453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tIns="0" rIns="0" bIns="0"/>
          <a:lstStyle/>
          <a:p>
            <a:pPr algn="ctr">
              <a:lnSpc>
                <a:spcPct val="200000"/>
              </a:lnSpc>
              <a:spcBef>
                <a:spcPts val="1800"/>
              </a:spcBef>
              <a:defRPr/>
            </a:pPr>
            <a:r>
              <a:rPr kumimoji="0" lang="en-US" altLang="zh-HK" b="1" dirty="0">
                <a:solidFill>
                  <a:schemeClr val="bg2"/>
                </a:solidFill>
                <a:ea typeface="新細明體" charset="-120"/>
              </a:rPr>
              <a:t>TODAY</a:t>
            </a:r>
            <a:endParaRPr kumimoji="0" lang="zh-HK" altLang="en-US" b="1" dirty="0">
              <a:solidFill>
                <a:schemeClr val="bg2"/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4930458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</TotalTime>
  <Words>291</Words>
  <Application>Microsoft Office PowerPoint</Application>
  <PresentationFormat>寬螢幕</PresentationFormat>
  <Paragraphs>111</Paragraphs>
  <Slides>12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1" baseType="lpstr">
      <vt:lpstr>微軟正黑體</vt:lpstr>
      <vt:lpstr>新細明體</vt:lpstr>
      <vt:lpstr>Arial</vt:lpstr>
      <vt:lpstr>Arial Black</vt:lpstr>
      <vt:lpstr>Century Gothic</vt:lpstr>
      <vt:lpstr>Comic Sans MS</vt:lpstr>
      <vt:lpstr>Verdana</vt:lpstr>
      <vt:lpstr>Wingdings 3</vt:lpstr>
      <vt:lpstr>絲縷</vt:lpstr>
      <vt:lpstr>Ch.1 Holiday Plans</vt:lpstr>
      <vt:lpstr>We use the future tense(將來式) to talk about future activities and events(未來所發生的事).</vt:lpstr>
      <vt:lpstr>PowerPoint 簡報</vt:lpstr>
      <vt:lpstr>We can use ‘Where’(哪裏) and ‘What’(甚麼) to ask question in the future tense.</vt:lpstr>
      <vt:lpstr>PowerPoint 簡報</vt:lpstr>
      <vt:lpstr>Fill in the blanks. </vt:lpstr>
      <vt:lpstr>Fill in the blanks. </vt:lpstr>
      <vt:lpstr>Fill in the blanks. </vt:lpstr>
      <vt:lpstr>Fill in the blanks. </vt:lpstr>
      <vt:lpstr>Let’s read the sentences together.(讀句子)</vt:lpstr>
      <vt:lpstr>Homework(作業)，使用草書抄寫3句句子各4次， 完成後請拍照上傳。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Ch.1 Holiday Plans</dc:title>
  <dc:creator>Wai Kei Wong</dc:creator>
  <cp:lastModifiedBy>Wai Kei Wong</cp:lastModifiedBy>
  <cp:revision>8</cp:revision>
  <dcterms:created xsi:type="dcterms:W3CDTF">2020-02-29T02:46:51Z</dcterms:created>
  <dcterms:modified xsi:type="dcterms:W3CDTF">2020-02-29T03:33:28Z</dcterms:modified>
</cp:coreProperties>
</file>