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20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59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7" d="100"/>
          <a:sy n="117" d="100"/>
        </p:scale>
        <p:origin x="-318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4B98E7-C7C3-48E1-8AD1-5AE77C204C87}" type="datetimeFigureOut">
              <a:rPr lang="zh-TW" altLang="en-US" smtClean="0"/>
              <a:t>2020/2/16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B12CCFA-F217-40DE-A249-7EEC8FC43AF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075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98E7-C7C3-48E1-8AD1-5AE77C204C87}" type="datetimeFigureOut">
              <a:rPr lang="zh-TW" altLang="en-US" smtClean="0"/>
              <a:t>2020/2/16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CFA-F217-40DE-A249-7EEC8FC43A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15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98E7-C7C3-48E1-8AD1-5AE77C204C87}" type="datetimeFigureOut">
              <a:rPr lang="zh-TW" altLang="en-US" smtClean="0"/>
              <a:t>2020/2/16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CFA-F217-40DE-A249-7EEC8FC43AF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73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98E7-C7C3-48E1-8AD1-5AE77C204C87}" type="datetimeFigureOut">
              <a:rPr lang="zh-TW" altLang="en-US" smtClean="0"/>
              <a:t>2020/2/16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CFA-F217-40DE-A249-7EEC8FC43AF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722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98E7-C7C3-48E1-8AD1-5AE77C204C87}" type="datetimeFigureOut">
              <a:rPr lang="zh-TW" altLang="en-US" smtClean="0"/>
              <a:t>2020/2/16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CFA-F217-40DE-A249-7EEC8FC43A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263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98E7-C7C3-48E1-8AD1-5AE77C204C87}" type="datetimeFigureOut">
              <a:rPr lang="zh-TW" altLang="en-US" smtClean="0"/>
              <a:t>2020/2/16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CFA-F217-40DE-A249-7EEC8FC43AF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85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98E7-C7C3-48E1-8AD1-5AE77C204C87}" type="datetimeFigureOut">
              <a:rPr lang="zh-TW" altLang="en-US" smtClean="0"/>
              <a:t>2020/2/16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CFA-F217-40DE-A249-7EEC8FC43AF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55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98E7-C7C3-48E1-8AD1-5AE77C204C87}" type="datetimeFigureOut">
              <a:rPr lang="zh-TW" altLang="en-US" smtClean="0"/>
              <a:t>2020/2/16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CFA-F217-40DE-A249-7EEC8FC43AF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934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98E7-C7C3-48E1-8AD1-5AE77C204C87}" type="datetimeFigureOut">
              <a:rPr lang="zh-TW" altLang="en-US" smtClean="0"/>
              <a:t>2020/2/16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CFA-F217-40DE-A249-7EEC8FC43AF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219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6552F40-2A68-4CE9-8E39-A3ED566BE9C4}" type="datetimeFigureOut">
              <a:rPr lang="zh-TW" altLang="en-US" smtClean="0">
                <a:solidFill>
                  <a:prstClr val="black"/>
                </a:solidFill>
              </a:rPr>
              <a:pPr/>
              <a:t>2020/2/16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F0EE208-DAFD-4182-92DD-5A73CE657576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143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2F40-2A68-4CE9-8E39-A3ED566BE9C4}" type="datetimeFigureOut">
              <a:rPr lang="zh-TW" altLang="en-US" smtClean="0">
                <a:solidFill>
                  <a:prstClr val="black"/>
                </a:solidFill>
              </a:rPr>
              <a:pPr/>
              <a:t>2020/2/16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E208-DAFD-4182-92DD-5A73CE657576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3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98E7-C7C3-48E1-8AD1-5AE77C204C87}" type="datetimeFigureOut">
              <a:rPr lang="zh-TW" altLang="en-US" smtClean="0"/>
              <a:t>2020/2/16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CFA-F217-40DE-A249-7EEC8FC43A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7499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2F40-2A68-4CE9-8E39-A3ED566BE9C4}" type="datetimeFigureOut">
              <a:rPr lang="zh-TW" altLang="en-US" smtClean="0">
                <a:solidFill>
                  <a:prstClr val="black"/>
                </a:solidFill>
              </a:rPr>
              <a:pPr/>
              <a:t>2020/2/16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E208-DAFD-4182-92DD-5A73CE657576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369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2F40-2A68-4CE9-8E39-A3ED566BE9C4}" type="datetimeFigureOut">
              <a:rPr lang="zh-TW" altLang="en-US" smtClean="0">
                <a:solidFill>
                  <a:prstClr val="black"/>
                </a:solidFill>
              </a:rPr>
              <a:pPr/>
              <a:t>2020/2/16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E208-DAFD-4182-92DD-5A73CE657576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45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2F40-2A68-4CE9-8E39-A3ED566BE9C4}" type="datetimeFigureOut">
              <a:rPr lang="zh-TW" altLang="en-US" smtClean="0">
                <a:solidFill>
                  <a:prstClr val="black"/>
                </a:solidFill>
              </a:rPr>
              <a:pPr/>
              <a:t>2020/2/16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E208-DAFD-4182-92DD-5A73CE657576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078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2F40-2A68-4CE9-8E39-A3ED566BE9C4}" type="datetimeFigureOut">
              <a:rPr lang="zh-TW" altLang="en-US" smtClean="0">
                <a:solidFill>
                  <a:prstClr val="black"/>
                </a:solidFill>
              </a:rPr>
              <a:pPr/>
              <a:t>2020/2/16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E208-DAFD-4182-92DD-5A73CE657576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945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2F40-2A68-4CE9-8E39-A3ED566BE9C4}" type="datetimeFigureOut">
              <a:rPr lang="zh-TW" altLang="en-US" smtClean="0">
                <a:solidFill>
                  <a:prstClr val="black"/>
                </a:solidFill>
              </a:rPr>
              <a:pPr/>
              <a:t>2020/2/16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E208-DAFD-4182-92DD-5A73CE657576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20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2F40-2A68-4CE9-8E39-A3ED566BE9C4}" type="datetimeFigureOut">
              <a:rPr lang="zh-TW" altLang="en-US" smtClean="0">
                <a:solidFill>
                  <a:prstClr val="black"/>
                </a:solidFill>
              </a:rPr>
              <a:pPr/>
              <a:t>2020/2/16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E208-DAFD-4182-92DD-5A73CE657576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394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2F40-2A68-4CE9-8E39-A3ED566BE9C4}" type="datetimeFigureOut">
              <a:rPr lang="zh-TW" altLang="en-US" smtClean="0">
                <a:solidFill>
                  <a:prstClr val="black"/>
                </a:solidFill>
              </a:rPr>
              <a:pPr/>
              <a:t>2020/2/16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E208-DAFD-4182-92DD-5A73CE657576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07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2F40-2A68-4CE9-8E39-A3ED566BE9C4}" type="datetimeFigureOut">
              <a:rPr lang="zh-TW" altLang="en-US" smtClean="0">
                <a:solidFill>
                  <a:prstClr val="black"/>
                </a:solidFill>
              </a:rPr>
              <a:pPr/>
              <a:t>2020/2/16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E208-DAFD-4182-92DD-5A73CE657576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08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2F40-2A68-4CE9-8E39-A3ED566BE9C4}" type="datetimeFigureOut">
              <a:rPr lang="zh-TW" altLang="en-US" smtClean="0">
                <a:solidFill>
                  <a:prstClr val="black"/>
                </a:solidFill>
              </a:rPr>
              <a:pPr/>
              <a:t>2020/2/16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E208-DAFD-4182-92DD-5A73CE657576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280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2F40-2A68-4CE9-8E39-A3ED566BE9C4}" type="datetimeFigureOut">
              <a:rPr lang="zh-TW" altLang="en-US" smtClean="0">
                <a:solidFill>
                  <a:prstClr val="black"/>
                </a:solidFill>
              </a:rPr>
              <a:pPr/>
              <a:t>2020/2/16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E208-DAFD-4182-92DD-5A73CE657576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09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98E7-C7C3-48E1-8AD1-5AE77C204C87}" type="datetimeFigureOut">
              <a:rPr lang="zh-TW" altLang="en-US" smtClean="0"/>
              <a:t>2020/2/16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CFA-F217-40DE-A249-7EEC8FC43AF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969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2F40-2A68-4CE9-8E39-A3ED566BE9C4}" type="datetimeFigureOut">
              <a:rPr lang="zh-TW" altLang="en-US" smtClean="0">
                <a:solidFill>
                  <a:prstClr val="black"/>
                </a:solidFill>
              </a:rPr>
              <a:pPr/>
              <a:t>2020/2/16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E208-DAFD-4182-92DD-5A73CE657576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65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2F40-2A68-4CE9-8E39-A3ED566BE9C4}" type="datetimeFigureOut">
              <a:rPr lang="zh-TW" altLang="en-US" smtClean="0">
                <a:solidFill>
                  <a:prstClr val="black"/>
                </a:solidFill>
              </a:rPr>
              <a:pPr/>
              <a:t>2020/2/16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E208-DAFD-4182-92DD-5A73CE657576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633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2F40-2A68-4CE9-8E39-A3ED566BE9C4}" type="datetimeFigureOut">
              <a:rPr lang="zh-TW" altLang="en-US" smtClean="0">
                <a:solidFill>
                  <a:prstClr val="black"/>
                </a:solidFill>
              </a:rPr>
              <a:pPr/>
              <a:t>2020/2/16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E208-DAFD-4182-92DD-5A73CE657576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339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2F40-2A68-4CE9-8E39-A3ED566BE9C4}" type="datetimeFigureOut">
              <a:rPr lang="zh-TW" altLang="en-US" smtClean="0">
                <a:solidFill>
                  <a:prstClr val="black"/>
                </a:solidFill>
              </a:rPr>
              <a:pPr/>
              <a:t>2020/2/16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E208-DAFD-4182-92DD-5A73CE657576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466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52F40-2A68-4CE9-8E39-A3ED566BE9C4}" type="datetimeFigureOut">
              <a:rPr lang="zh-TW" altLang="en-US" smtClean="0">
                <a:solidFill>
                  <a:prstClr val="black"/>
                </a:solidFill>
              </a:rPr>
              <a:pPr/>
              <a:t>2020/2/16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EE208-DAFD-4182-92DD-5A73CE657576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44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98E7-C7C3-48E1-8AD1-5AE77C204C87}" type="datetimeFigureOut">
              <a:rPr lang="zh-TW" altLang="en-US" smtClean="0"/>
              <a:t>2020/2/16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CFA-F217-40DE-A249-7EEC8FC43A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687280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98E7-C7C3-48E1-8AD1-5AE77C204C87}" type="datetimeFigureOut">
              <a:rPr lang="zh-TW" altLang="en-US" smtClean="0"/>
              <a:t>2020/2/16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CFA-F217-40DE-A249-7EEC8FC43AF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641069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98E7-C7C3-48E1-8AD1-5AE77C204C87}" type="datetimeFigureOut">
              <a:rPr lang="zh-TW" altLang="en-US" smtClean="0"/>
              <a:t>2020/2/16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CFA-F217-40DE-A249-7EEC8FC43AF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081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98E7-C7C3-48E1-8AD1-5AE77C204C87}" type="datetimeFigureOut">
              <a:rPr lang="zh-TW" altLang="en-US" smtClean="0"/>
              <a:t>2020/2/16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CFA-F217-40DE-A249-7EEC8FC43A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8003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98E7-C7C3-48E1-8AD1-5AE77C204C87}" type="datetimeFigureOut">
              <a:rPr lang="zh-TW" altLang="en-US" smtClean="0"/>
              <a:t>2020/2/16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CFA-F217-40DE-A249-7EEC8FC43AF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55832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98E7-C7C3-48E1-8AD1-5AE77C204C87}" type="datetimeFigureOut">
              <a:rPr lang="zh-TW" altLang="en-US" smtClean="0"/>
              <a:t>2020/2/16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2CCFA-F217-40DE-A249-7EEC8FC43A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436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4B98E7-C7C3-48E1-8AD1-5AE77C204C87}" type="datetimeFigureOut">
              <a:rPr lang="zh-TW" altLang="en-US" smtClean="0"/>
              <a:t>2020/2/16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12CCFA-F217-40DE-A249-7EEC8FC43A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450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552F40-2A68-4CE9-8E39-A3ED566BE9C4}" type="datetimeFigureOut">
              <a:rPr lang="zh-TW" altLang="en-US" smtClean="0">
                <a:solidFill>
                  <a:prstClr val="black"/>
                </a:solidFill>
              </a:rPr>
              <a:pPr/>
              <a:t>2020/2/16</a:t>
            </a:fld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0EE208-DAFD-4182-92DD-5A73CE657576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1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單元五 活得安康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第十四課　預防疾病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815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sz="5400" dirty="0" smtClean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鞏固知識</a:t>
            </a:r>
            <a:endParaRPr lang="zh-TW" altLang="en-US" sz="5400" dirty="0">
              <a:solidFill>
                <a:srgbClr val="0000FF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>
                <a:latin typeface="+mn-ea"/>
              </a:rPr>
              <a:t>完成右邊的工作紙。</a:t>
            </a:r>
            <a:endParaRPr lang="zh-TW" altLang="en-US" sz="4000" dirty="0">
              <a:latin typeface="+mn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2288" t="14591" r="43962" b="378"/>
          <a:stretch/>
        </p:blipFill>
        <p:spPr>
          <a:xfrm>
            <a:off x="6445366" y="94891"/>
            <a:ext cx="4692770" cy="66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單元五 活得安康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第十四課　預防</a:t>
            </a:r>
            <a:r>
              <a:rPr lang="zh-TW" altLang="en-US" sz="3200" dirty="0" smtClean="0"/>
              <a:t>疾病</a:t>
            </a:r>
          </a:p>
        </p:txBody>
      </p:sp>
    </p:spTree>
    <p:extLst>
      <p:ext uri="{BB962C8B-B14F-4D97-AF65-F5344CB8AC3E}">
        <p14:creationId xmlns:p14="http://schemas.microsoft.com/office/powerpoint/2010/main" val="15456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1" y="359941"/>
            <a:ext cx="9601196" cy="1303867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活動二  </a:t>
            </a:r>
            <a:r>
              <a:rPr lang="zh-TW" altLang="zh-TW" dirty="0" smtClean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怎樣</a:t>
            </a:r>
            <a:r>
              <a:rPr lang="zh-TW" altLang="zh-TW" dirty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預防經接觸傳播的疾病？</a:t>
            </a:r>
            <a:endParaRPr lang="zh-TW" altLang="en-US" dirty="0">
              <a:solidFill>
                <a:srgbClr val="0000FF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95400" y="1518251"/>
            <a:ext cx="3983965" cy="4323113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仔細</a:t>
            </a:r>
            <a:r>
              <a:rPr lang="zh-TW" altLang="zh-TW" sz="2800" dirty="0" smtClean="0"/>
              <a:t>觀察</a:t>
            </a:r>
            <a:r>
              <a:rPr lang="zh-TW" altLang="en-US" sz="2800" dirty="0" smtClean="0"/>
              <a:t>圖畫</a:t>
            </a:r>
            <a:r>
              <a:rPr lang="zh-TW" altLang="zh-TW" sz="2800" dirty="0" smtClean="0"/>
              <a:t>，</a:t>
            </a:r>
            <a:r>
              <a:rPr lang="zh-TW" altLang="zh-TW" sz="2800" dirty="0"/>
              <a:t>把容易受細菌感染的小朋友圈起來</a:t>
            </a:r>
            <a:r>
              <a:rPr lang="zh-TW" altLang="zh-TW" sz="2800" dirty="0" smtClean="0"/>
              <a:t>，</a:t>
            </a:r>
            <a:r>
              <a:rPr lang="zh-TW" altLang="en-US" sz="2800" dirty="0" smtClean="0"/>
              <a:t>並說說</a:t>
            </a:r>
            <a:r>
              <a:rPr lang="zh-TW" altLang="zh-TW" sz="2800" dirty="0" smtClean="0"/>
              <a:t>怎樣</a:t>
            </a:r>
            <a:r>
              <a:rPr lang="zh-TW" altLang="zh-TW" sz="2800" dirty="0"/>
              <a:t>預防經接觸傳播的疾病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＊右圖較小，請看書本。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3066" t="14969" r="27688" b="13082"/>
          <a:stretch/>
        </p:blipFill>
        <p:spPr>
          <a:xfrm>
            <a:off x="5595878" y="1431986"/>
            <a:ext cx="5300719" cy="4356340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6495691" y="2337852"/>
            <a:ext cx="888521" cy="1414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8356122" y="2800803"/>
            <a:ext cx="888521" cy="1414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6051430" y="4037303"/>
            <a:ext cx="1332782" cy="1414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3066" t="14969" r="27688" b="13082"/>
          <a:stretch/>
        </p:blipFill>
        <p:spPr>
          <a:xfrm>
            <a:off x="2542127" y="603848"/>
            <a:ext cx="6860665" cy="5638365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3761117" y="2046316"/>
            <a:ext cx="1009291" cy="1414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6190891" y="2431629"/>
            <a:ext cx="1009291" cy="1631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048001" y="4063042"/>
            <a:ext cx="1722407" cy="16314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828798" y="641967"/>
            <a:ext cx="4865300" cy="130258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prstClr val="black"/>
                </a:solidFill>
              </a:rPr>
              <a:t>不要直接用口喝飲水器的水，因為</a:t>
            </a:r>
            <a:r>
              <a:rPr lang="zh-TW" altLang="zh-TW" sz="2000" b="1" dirty="0" smtClean="0">
                <a:solidFill>
                  <a:prstClr val="black"/>
                </a:solidFill>
              </a:rPr>
              <a:t>飲水器可能</a:t>
            </a:r>
            <a:r>
              <a:rPr lang="zh-TW" altLang="zh-TW" sz="2000" b="1" dirty="0">
                <a:solidFill>
                  <a:prstClr val="black"/>
                </a:solidFill>
              </a:rPr>
              <a:t>沾有</a:t>
            </a:r>
            <a:r>
              <a:rPr lang="zh-TW" altLang="zh-TW" sz="2000" b="1" dirty="0" smtClean="0">
                <a:solidFill>
                  <a:prstClr val="black"/>
                </a:solidFill>
              </a:rPr>
              <a:t>使用者</a:t>
            </a:r>
            <a:r>
              <a:rPr lang="zh-TW" altLang="zh-TW" sz="2000" b="1" dirty="0">
                <a:solidFill>
                  <a:prstClr val="black"/>
                </a:solidFill>
              </a:rPr>
              <a:t>的</a:t>
            </a:r>
            <a:r>
              <a:rPr lang="zh-TW" altLang="zh-TW" sz="2000" b="1" dirty="0" smtClean="0">
                <a:solidFill>
                  <a:prstClr val="black"/>
                </a:solidFill>
              </a:rPr>
              <a:t>唾液</a:t>
            </a:r>
            <a:r>
              <a:rPr lang="zh-TW" altLang="en-US" sz="2000" b="1" dirty="0" smtClean="0">
                <a:solidFill>
                  <a:prstClr val="black"/>
                </a:solidFill>
              </a:rPr>
              <a:t>，應用水樽／水杯盛水，並注意瓶口不要接觸出水處，減低受感染的機會。</a:t>
            </a:r>
            <a:endParaRPr lang="zh-TW" altLang="en-US" sz="2000" b="1" dirty="0">
              <a:solidFill>
                <a:prstClr val="black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878781" y="2411303"/>
            <a:ext cx="3188910" cy="154822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 smtClean="0">
                <a:solidFill>
                  <a:prstClr val="black"/>
                </a:solidFill>
              </a:rPr>
              <a:t>右邊的女孩臉上</a:t>
            </a:r>
            <a:r>
              <a:rPr lang="zh-TW" altLang="zh-TW" sz="2200" b="1" dirty="0">
                <a:solidFill>
                  <a:prstClr val="black"/>
                </a:solidFill>
              </a:rPr>
              <a:t>出了紅疹，可能患上了</a:t>
            </a:r>
            <a:r>
              <a:rPr lang="zh-TW" altLang="zh-TW" sz="2200" b="1" dirty="0" smtClean="0">
                <a:solidFill>
                  <a:prstClr val="black"/>
                </a:solidFill>
              </a:rPr>
              <a:t>水痘</a:t>
            </a:r>
            <a:r>
              <a:rPr lang="zh-TW" altLang="en-US" sz="2200" b="1" dirty="0" smtClean="0">
                <a:solidFill>
                  <a:prstClr val="black"/>
                </a:solidFill>
              </a:rPr>
              <a:t>，因此不要直接接觸患者。</a:t>
            </a:r>
            <a:endParaRPr lang="zh-TW" altLang="en-US" sz="2200" b="1" dirty="0">
              <a:solidFill>
                <a:prstClr val="black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690113" y="3312543"/>
            <a:ext cx="2277374" cy="270895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prstClr val="black"/>
                </a:solidFill>
              </a:rPr>
              <a:t>不要交換吃過的食物，</a:t>
            </a:r>
            <a:r>
              <a:rPr lang="zh-TW" altLang="zh-TW" sz="2000" b="1" dirty="0">
                <a:solidFill>
                  <a:prstClr val="black"/>
                </a:solidFill>
              </a:rPr>
              <a:t>因為飯盒內</a:t>
            </a:r>
            <a:r>
              <a:rPr lang="zh-TW" altLang="zh-TW" sz="2000" b="1" dirty="0" smtClean="0">
                <a:solidFill>
                  <a:prstClr val="black"/>
                </a:solidFill>
              </a:rPr>
              <a:t>的</a:t>
            </a:r>
            <a:r>
              <a:rPr lang="zh-TW" altLang="en-US" sz="2000" b="1" dirty="0" smtClean="0">
                <a:solidFill>
                  <a:prstClr val="black"/>
                </a:solidFill>
              </a:rPr>
              <a:t>食物</a:t>
            </a:r>
            <a:r>
              <a:rPr lang="zh-TW" altLang="zh-TW" sz="2000" b="1" dirty="0" smtClean="0">
                <a:solidFill>
                  <a:prstClr val="black"/>
                </a:solidFill>
              </a:rPr>
              <a:t>已</a:t>
            </a:r>
            <a:r>
              <a:rPr lang="zh-TW" altLang="zh-TW" sz="2000" b="1" dirty="0">
                <a:solidFill>
                  <a:prstClr val="black"/>
                </a:solidFill>
              </a:rPr>
              <a:t>沾有她們的唾液</a:t>
            </a:r>
            <a:r>
              <a:rPr lang="zh-TW" altLang="en-US" sz="2000" b="1" dirty="0" smtClean="0">
                <a:solidFill>
                  <a:prstClr val="black"/>
                </a:solidFill>
              </a:rPr>
              <a:t>如要共享食物，應使用公筷，再用另一對自己的筷子進食。</a:t>
            </a:r>
            <a:endParaRPr lang="zh-TW" alt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列舉更多在日常生活</a:t>
            </a:r>
            <a:r>
              <a:rPr lang="zh-TW" altLang="zh-TW" dirty="0" smtClean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中</a:t>
            </a:r>
            <a:r>
              <a:rPr lang="en-US" altLang="zh-TW" dirty="0" smtClean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/>
            </a:r>
            <a:br>
              <a:rPr lang="en-US" altLang="zh-TW" dirty="0" smtClean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</a:br>
            <a:r>
              <a:rPr lang="zh-TW" altLang="zh-TW" dirty="0" smtClean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預防</a:t>
            </a:r>
            <a:r>
              <a:rPr lang="zh-TW" altLang="zh-TW" dirty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經接觸感染疾病的方法。</a:t>
            </a:r>
            <a:endParaRPr lang="zh-TW" altLang="en-US" dirty="0">
              <a:solidFill>
                <a:srgbClr val="0000FF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808669" y="2632332"/>
            <a:ext cx="4865300" cy="1302589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不要隨處觸摸物件</a:t>
            </a:r>
            <a:endParaRPr lang="zh-TW" altLang="en-US" sz="40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6334661" y="4098185"/>
            <a:ext cx="3956652" cy="1060411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4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經常洗手</a:t>
            </a:r>
            <a:endParaRPr lang="zh-TW" altLang="en-US" sz="4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395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完成小筆記</a:t>
            </a:r>
            <a:endParaRPr lang="zh-TW" altLang="en-US" dirty="0">
              <a:solidFill>
                <a:srgbClr val="0000FF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8820" t="62516" r="23231" b="8176"/>
          <a:stretch/>
        </p:blipFill>
        <p:spPr>
          <a:xfrm>
            <a:off x="2087592" y="2637765"/>
            <a:ext cx="8496906" cy="241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1" y="1010378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出發點</a:t>
            </a:r>
            <a:endParaRPr lang="zh-TW" altLang="en-US" sz="5400" dirty="0">
              <a:solidFill>
                <a:srgbClr val="0000FF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2922" y="2479294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 smtClean="0">
                <a:latin typeface="+mn-ea"/>
              </a:rPr>
              <a:t>兒童常患的疾病都是傳染病，主要由哪三種途徑傳播？</a:t>
            </a:r>
            <a:endParaRPr lang="zh-TW" altLang="en-US" sz="3200" dirty="0">
              <a:latin typeface="+mn-ea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295401" y="3453062"/>
            <a:ext cx="2650957" cy="109487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飲食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4588042" y="3453062"/>
            <a:ext cx="2650957" cy="109487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接觸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7880683" y="3453062"/>
            <a:ext cx="2650957" cy="109487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飛沫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92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1" y="487711"/>
            <a:ext cx="9601196" cy="1035169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活動一　怎樣預防經飲食傳播的疾病</a:t>
            </a:r>
            <a:endParaRPr lang="zh-TW" altLang="en-US" dirty="0">
              <a:solidFill>
                <a:srgbClr val="0000FF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8520" y="1497801"/>
            <a:ext cx="10498347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2800" dirty="0"/>
              <a:t>注意飲食衞生，可以預防經飲食傳播的</a:t>
            </a:r>
            <a:r>
              <a:rPr lang="zh-TW" altLang="zh-TW" sz="2800" dirty="0" smtClean="0"/>
              <a:t>疾病</a:t>
            </a:r>
            <a:r>
              <a:rPr lang="zh-TW" altLang="en-US" sz="2800" dirty="0" smtClean="0"/>
              <a:t>。以下哪些是安全衛生的食物底食水？在　　內加</a:t>
            </a:r>
            <a:r>
              <a:rPr lang="en-US" altLang="zh-TW" sz="2800" dirty="0" smtClean="0">
                <a:sym typeface="Wingdings 2" panose="05020102010507070707" pitchFamily="18" charset="2"/>
              </a:rPr>
              <a:t></a:t>
            </a:r>
            <a:r>
              <a:rPr lang="zh-TW" altLang="en-US" sz="2800" dirty="0" smtClean="0">
                <a:sym typeface="Wingdings 2" panose="05020102010507070707" pitchFamily="18" charset="2"/>
              </a:rPr>
              <a:t>，不是的加</a:t>
            </a:r>
            <a:r>
              <a:rPr lang="en-US" altLang="zh-TW" sz="2800" dirty="0" smtClean="0">
                <a:sym typeface="Wingdings" panose="05000000000000000000" pitchFamily="2" charset="2"/>
              </a:rPr>
              <a:t></a:t>
            </a:r>
            <a:r>
              <a:rPr lang="zh-TW" altLang="en-US" sz="2800" dirty="0" smtClean="0">
                <a:sym typeface="Wingdings" panose="05000000000000000000" pitchFamily="2" charset="2"/>
              </a:rPr>
              <a:t>，並說出原因。</a:t>
            </a:r>
            <a:endParaRPr lang="zh-TW" altLang="en-US" sz="2800" dirty="0"/>
          </a:p>
        </p:txBody>
      </p:sp>
      <p:sp>
        <p:nvSpPr>
          <p:cNvPr id="4" name="橢圓 3"/>
          <p:cNvSpPr/>
          <p:nvPr/>
        </p:nvSpPr>
        <p:spPr>
          <a:xfrm>
            <a:off x="3974623" y="2036310"/>
            <a:ext cx="388189" cy="3450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11179" t="16981" r="16934" b="49686"/>
          <a:stretch/>
        </p:blipFill>
        <p:spPr>
          <a:xfrm>
            <a:off x="1518250" y="2620353"/>
            <a:ext cx="8764437" cy="2286000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898589" y="4995972"/>
            <a:ext cx="3311105" cy="109427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可消滅食物中的細菌和病毒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362812" y="4995971"/>
            <a:ext cx="3311105" cy="109427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可防止細菌滋生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921924" y="4995970"/>
            <a:ext cx="3311105" cy="109427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沒有蓋好的食物容易受污染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10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295401" y="487711"/>
            <a:ext cx="9601196" cy="10351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活動一　怎樣預防經飲食傳播的疾病</a:t>
            </a:r>
            <a:endParaRPr lang="zh-TW" altLang="en-US" dirty="0">
              <a:solidFill>
                <a:srgbClr val="0000FF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888520" y="1497801"/>
            <a:ext cx="10498347" cy="10814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zh-TW" altLang="zh-TW" sz="2800" dirty="0" smtClean="0"/>
              <a:t>注意飲食衞生，可以預防經飲食傳播的疾病</a:t>
            </a:r>
            <a:r>
              <a:rPr lang="zh-TW" altLang="en-US" sz="2800" dirty="0" smtClean="0"/>
              <a:t>。以下哪些是安全衛生的食物底食水？在　　內加</a:t>
            </a:r>
            <a:r>
              <a:rPr lang="en-US" altLang="zh-TW" sz="2800" dirty="0" smtClean="0">
                <a:sym typeface="Wingdings 2" panose="05020102010507070707" pitchFamily="18" charset="2"/>
              </a:rPr>
              <a:t></a:t>
            </a:r>
            <a:r>
              <a:rPr lang="zh-TW" altLang="en-US" sz="2800" dirty="0" smtClean="0">
                <a:sym typeface="Wingdings 2" panose="05020102010507070707" pitchFamily="18" charset="2"/>
              </a:rPr>
              <a:t>，不是的加</a:t>
            </a:r>
            <a:r>
              <a:rPr lang="en-US" altLang="zh-TW" sz="2800" dirty="0" smtClean="0">
                <a:sym typeface="Wingdings" panose="05000000000000000000" pitchFamily="2" charset="2"/>
              </a:rPr>
              <a:t></a:t>
            </a:r>
            <a:r>
              <a:rPr lang="zh-TW" altLang="en-US" sz="2800" dirty="0" smtClean="0">
                <a:sym typeface="Wingdings" panose="05000000000000000000" pitchFamily="2" charset="2"/>
              </a:rPr>
              <a:t>，並說出原因。</a:t>
            </a:r>
            <a:endParaRPr lang="zh-TW" altLang="en-US" sz="2800" dirty="0"/>
          </a:p>
        </p:txBody>
      </p:sp>
      <p:sp>
        <p:nvSpPr>
          <p:cNvPr id="6" name="橢圓 5"/>
          <p:cNvSpPr/>
          <p:nvPr/>
        </p:nvSpPr>
        <p:spPr>
          <a:xfrm>
            <a:off x="3974623" y="2036310"/>
            <a:ext cx="388189" cy="3450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24623" t="53082" r="26981" b="16226"/>
          <a:stretch/>
        </p:blipFill>
        <p:spPr>
          <a:xfrm>
            <a:off x="3083939" y="2670511"/>
            <a:ext cx="5926347" cy="2114078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1052424" y="3209026"/>
            <a:ext cx="2204046" cy="257882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溪水容易受污染，也有機會含有細菌、病毒及寄生蟲，不適宜直接飲用。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8724900" y="3439865"/>
            <a:ext cx="2128567" cy="242274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煮沸食水，高溫能消滅食水中的細菌和病毒。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67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4000" dirty="0">
                <a:latin typeface="+mn-ea"/>
              </a:rPr>
              <a:t>還有哪些方法可以確保飲食安全衞生？</a:t>
            </a:r>
            <a:endParaRPr lang="zh-TW" altLang="en-US" sz="4000" dirty="0">
              <a:latin typeface="+mn-ea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191884" y="893152"/>
            <a:ext cx="9601196" cy="103516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活動一　怎樣預防經飲食傳播的疾病</a:t>
            </a:r>
            <a:endParaRPr lang="zh-TW" altLang="en-US" dirty="0">
              <a:solidFill>
                <a:srgbClr val="0000FF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295401" y="3453062"/>
            <a:ext cx="4432539" cy="107580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進食前洗手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095999" y="3453062"/>
            <a:ext cx="4432539" cy="107580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把食物沖洗乾淨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95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以下情境</a:t>
            </a:r>
            <a:r>
              <a:rPr lang="zh-TW" altLang="zh-TW" dirty="0" smtClean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，評</a:t>
            </a:r>
            <a:r>
              <a:rPr lang="zh-TW" altLang="zh-TW" dirty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一評這些人物選購的食物或飲品是否安全衞</a:t>
            </a:r>
            <a:r>
              <a:rPr lang="zh-TW" altLang="zh-TW" dirty="0" smtClean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生</a:t>
            </a:r>
            <a:r>
              <a:rPr lang="zh-TW" altLang="en-US" dirty="0" smtClean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。</a:t>
            </a:r>
            <a:endParaRPr lang="zh-TW" altLang="en-US" dirty="0">
              <a:solidFill>
                <a:srgbClr val="0000FF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600" dirty="0">
                <a:latin typeface="+mn-ea"/>
              </a:rPr>
              <a:t>姐姐下班後向無牌小販買了一杯鮮榨果汁。</a:t>
            </a:r>
            <a:endParaRPr lang="zh-TW" altLang="en-US" sz="3600" dirty="0">
              <a:latin typeface="+mn-ea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758350" y="3295867"/>
            <a:ext cx="8386314" cy="245794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不安全衞生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。因為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無牌小販的販賣環境衞生欠佳，食物和飲品容易沾染細菌。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23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+mn-ea"/>
              </a:rPr>
              <a:t>爸爸昨天到超級市場買餅乾，他購買前細心檢查過餅乾的包裝沒有破損，也沒有過食用期限。</a:t>
            </a:r>
            <a:endParaRPr lang="zh-TW" altLang="en-US" sz="3200" dirty="0">
              <a:latin typeface="+mn-ea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zh-TW" altLang="zh-TW" dirty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以下情境</a:t>
            </a:r>
            <a:r>
              <a:rPr lang="zh-TW" altLang="zh-TW" dirty="0" smtClean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，評</a:t>
            </a:r>
            <a:r>
              <a:rPr lang="zh-TW" altLang="zh-TW" dirty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一評這些人物選購的食物或飲品是否安全衞</a:t>
            </a:r>
            <a:r>
              <a:rPr lang="zh-TW" altLang="zh-TW" dirty="0" smtClean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生</a:t>
            </a:r>
            <a:r>
              <a:rPr lang="zh-TW" altLang="en-US" dirty="0" smtClean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。</a:t>
            </a:r>
            <a:endParaRPr lang="zh-TW" altLang="en-US" dirty="0">
              <a:solidFill>
                <a:srgbClr val="0000FF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955928" y="3830128"/>
            <a:ext cx="3514547" cy="106104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安全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衞生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60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+mn-ea"/>
              </a:rPr>
              <a:t>媽媽</a:t>
            </a:r>
            <a:r>
              <a:rPr lang="zh-TW" altLang="zh-TW" sz="3200" dirty="0" smtClean="0">
                <a:latin typeface="+mn-ea"/>
              </a:rPr>
              <a:t>到</a:t>
            </a:r>
            <a:r>
              <a:rPr lang="zh-TW" altLang="en-US" sz="3200" dirty="0">
                <a:latin typeface="+mn-ea"/>
              </a:rPr>
              <a:t>麵</a:t>
            </a:r>
            <a:r>
              <a:rPr lang="zh-TW" altLang="zh-TW" sz="3200" dirty="0" smtClean="0">
                <a:latin typeface="+mn-ea"/>
              </a:rPr>
              <a:t>包店購買</a:t>
            </a:r>
            <a:r>
              <a:rPr lang="zh-TW" altLang="en-US" sz="3200" dirty="0">
                <a:latin typeface="+mn-ea"/>
              </a:rPr>
              <a:t>麵</a:t>
            </a:r>
            <a:r>
              <a:rPr lang="zh-TW" altLang="zh-TW" sz="3200" dirty="0" smtClean="0">
                <a:latin typeface="+mn-ea"/>
              </a:rPr>
              <a:t>包</a:t>
            </a:r>
            <a:r>
              <a:rPr lang="zh-TW" altLang="zh-TW" sz="3200" dirty="0">
                <a:latin typeface="+mn-ea"/>
              </a:rPr>
              <a:t>，店員為了方便顧客拿</a:t>
            </a:r>
            <a:r>
              <a:rPr lang="zh-TW" altLang="zh-TW" sz="3200" dirty="0" smtClean="0">
                <a:latin typeface="+mn-ea"/>
              </a:rPr>
              <a:t>取</a:t>
            </a:r>
            <a:r>
              <a:rPr lang="zh-TW" altLang="en-US" sz="3200" dirty="0">
                <a:latin typeface="+mn-ea"/>
              </a:rPr>
              <a:t>麵</a:t>
            </a:r>
            <a:r>
              <a:rPr lang="zh-TW" altLang="zh-TW" sz="3200" dirty="0" smtClean="0">
                <a:latin typeface="+mn-ea"/>
              </a:rPr>
              <a:t>包</a:t>
            </a:r>
            <a:r>
              <a:rPr lang="zh-TW" altLang="zh-TW" sz="3200" dirty="0">
                <a:latin typeface="+mn-ea"/>
              </a:rPr>
              <a:t>，長期把蓋</a:t>
            </a:r>
            <a:r>
              <a:rPr lang="zh-TW" altLang="zh-TW" sz="3200" dirty="0" smtClean="0">
                <a:latin typeface="+mn-ea"/>
              </a:rPr>
              <a:t>着</a:t>
            </a:r>
            <a:r>
              <a:rPr lang="zh-TW" altLang="en-US" sz="3200" dirty="0" smtClean="0">
                <a:latin typeface="+mn-ea"/>
              </a:rPr>
              <a:t>麵</a:t>
            </a:r>
            <a:r>
              <a:rPr lang="zh-TW" altLang="zh-TW" sz="3200" dirty="0" smtClean="0">
                <a:latin typeface="+mn-ea"/>
              </a:rPr>
              <a:t>包</a:t>
            </a:r>
            <a:r>
              <a:rPr lang="zh-TW" altLang="zh-TW" sz="3200" dirty="0">
                <a:latin typeface="+mn-ea"/>
              </a:rPr>
              <a:t>的蓋子打開。</a:t>
            </a:r>
            <a:endParaRPr lang="zh-TW" altLang="en-US" sz="3200" dirty="0">
              <a:latin typeface="+mn-ea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zh-TW" altLang="zh-TW" dirty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以下情境</a:t>
            </a:r>
            <a:r>
              <a:rPr lang="zh-TW" altLang="zh-TW" dirty="0" smtClean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，評</a:t>
            </a:r>
            <a:r>
              <a:rPr lang="zh-TW" altLang="zh-TW" dirty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一評這些人物選購的食物或飲品是否安全衞</a:t>
            </a:r>
            <a:r>
              <a:rPr lang="zh-TW" altLang="zh-TW" dirty="0" smtClean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生</a:t>
            </a:r>
            <a:r>
              <a:rPr lang="zh-TW" altLang="en-US" dirty="0" smtClean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。</a:t>
            </a:r>
            <a:endParaRPr lang="zh-TW" altLang="en-US" dirty="0">
              <a:solidFill>
                <a:srgbClr val="0000FF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2019298" y="3717985"/>
            <a:ext cx="8153401" cy="2070337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不安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全衞生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因為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食物沒有蓋好，容易受污染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64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00FF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完成小筆記</a:t>
            </a:r>
            <a:endParaRPr lang="zh-TW" altLang="en-US" dirty="0">
              <a:solidFill>
                <a:srgbClr val="0000FF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23419" t="60629" r="28397" b="7673"/>
          <a:stretch/>
        </p:blipFill>
        <p:spPr>
          <a:xfrm>
            <a:off x="1863304" y="2173857"/>
            <a:ext cx="8159149" cy="30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499</Words>
  <Application>Microsoft Office PowerPoint</Application>
  <PresentationFormat>自訂</PresentationFormat>
  <Paragraphs>45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有機</vt:lpstr>
      <vt:lpstr>1_有機</vt:lpstr>
      <vt:lpstr>單元五 活得安康</vt:lpstr>
      <vt:lpstr>出發點</vt:lpstr>
      <vt:lpstr>活動一　怎樣預防經飲食傳播的疾病</vt:lpstr>
      <vt:lpstr>PowerPoint 簡報</vt:lpstr>
      <vt:lpstr>PowerPoint 簡報</vt:lpstr>
      <vt:lpstr>以下情境，評一評這些人物選購的食物或飲品是否安全衞生。</vt:lpstr>
      <vt:lpstr>以下情境，評一評這些人物選購的食物或飲品是否安全衞生。</vt:lpstr>
      <vt:lpstr>以下情境，評一評這些人物選購的食物或飲品是否安全衞生。</vt:lpstr>
      <vt:lpstr>完成小筆記</vt:lpstr>
      <vt:lpstr>鞏固知識</vt:lpstr>
      <vt:lpstr>單元五 活得安康</vt:lpstr>
      <vt:lpstr>活動二  怎樣預防經接觸傳播的疾病？</vt:lpstr>
      <vt:lpstr>PowerPoint 簡報</vt:lpstr>
      <vt:lpstr>列舉更多在日常生活中 預防經接觸感染疾病的方法。</vt:lpstr>
      <vt:lpstr>完成小筆記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單元五 活得安康</dc:title>
  <dc:creator>User</dc:creator>
  <cp:lastModifiedBy>Amigo</cp:lastModifiedBy>
  <cp:revision>6</cp:revision>
  <dcterms:created xsi:type="dcterms:W3CDTF">2020-02-11T08:09:53Z</dcterms:created>
  <dcterms:modified xsi:type="dcterms:W3CDTF">2020-02-16T12:33:13Z</dcterms:modified>
</cp:coreProperties>
</file>